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Source Sans Pro"/>
      <p:regular r:id="rId30"/>
      <p:bold r:id="rId31"/>
      <p:italic r:id="rId32"/>
      <p:boldItalic r:id="rId33"/>
    </p:embeddedFont>
    <p:embeddedFont>
      <p:font typeface="Roboto Slab ExtraBold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5E9C00-61D9-4DA9-9E96-F3F78EFB7340}">
  <a:tblStyle styleId="{045E9C00-61D9-4DA9-9E96-F3F78EFB73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C350DDD-22B0-4755-91C7-57939D87B05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4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3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RobotoSlabExtraBol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37b292ac0_0_6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37b292ac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81d4983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81d4983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81d4983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81d4983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81d4983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81d4983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81d49838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81d49838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81d498383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81d498383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37b292ac0_0_9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37b292ac0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37b292ac0_0_10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37b292ac0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04563ea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04563ea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f1d8a4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f1d8a4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37b292ac0_0_1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37b292ac0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7f1d8a4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7f1d8a4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81d4983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81d4983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81d4983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81d4983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81d4983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81d4983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8" name="Google Shape;78;p16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79" name="Google Shape;79;p16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" name="Google Shape;82;p16"/>
          <p:cNvCxnSpPr>
            <a:endCxn id="80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ctrTitle"/>
          </p:nvPr>
        </p:nvSpPr>
        <p:spPr>
          <a:xfrm>
            <a:off x="1046248" y="387950"/>
            <a:ext cx="7051500" cy="18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Predicting air temperature using multiple linear regression: a case study of McGill</a:t>
            </a:r>
            <a:endParaRPr sz="3500"/>
          </a:p>
        </p:txBody>
      </p:sp>
      <p:sp>
        <p:nvSpPr>
          <p:cNvPr id="117" name="Google Shape;117;p24"/>
          <p:cNvSpPr txBox="1"/>
          <p:nvPr>
            <p:ph type="ctrTitle"/>
          </p:nvPr>
        </p:nvSpPr>
        <p:spPr>
          <a:xfrm>
            <a:off x="1832250" y="2194550"/>
            <a:ext cx="5479500" cy="10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100"/>
              <a:t>INFS 630 - DATA MINING</a:t>
            </a:r>
            <a:endParaRPr b="0" i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2100"/>
              <a:t>FINAL PROJECT PRESENTATION</a:t>
            </a:r>
            <a:endParaRPr b="0" i="1" sz="2100"/>
          </a:p>
        </p:txBody>
      </p:sp>
      <p:graphicFrame>
        <p:nvGraphicFramePr>
          <p:cNvPr id="118" name="Google Shape;118;p24"/>
          <p:cNvGraphicFramePr/>
          <p:nvPr/>
        </p:nvGraphicFramePr>
        <p:xfrm>
          <a:off x="1231300" y="43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{045E9C00-61D9-4DA9-9E96-F3F78EFB7340}</a:tableStyleId>
              </a:tblPr>
              <a:tblGrid>
                <a:gridCol w="3329150"/>
                <a:gridCol w="3352250"/>
              </a:tblGrid>
              <a:tr h="6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Priyadharshini Sakthivel (261098987)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priyadharshini.sakthivel@mail.mcgill.ca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Vaishali Mishra (261069994)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vaishali.mishra@mail.mcgill.ca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9" name="Google Shape;119;p24"/>
          <p:cNvSpPr/>
          <p:nvPr/>
        </p:nvSpPr>
        <p:spPr>
          <a:xfrm>
            <a:off x="3298650" y="3955250"/>
            <a:ext cx="2546700" cy="288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GROUP 10</a:t>
            </a:r>
            <a:endParaRPr b="1" i="1"/>
          </a:p>
        </p:txBody>
      </p:sp>
      <p:cxnSp>
        <p:nvCxnSpPr>
          <p:cNvPr id="120" name="Google Shape;120;p24"/>
          <p:cNvCxnSpPr/>
          <p:nvPr/>
        </p:nvCxnSpPr>
        <p:spPr>
          <a:xfrm rot="10800000">
            <a:off x="1410150" y="4099400"/>
            <a:ext cx="18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4"/>
          <p:cNvCxnSpPr>
            <a:stCxn id="119" idx="3"/>
          </p:cNvCxnSpPr>
          <p:nvPr/>
        </p:nvCxnSpPr>
        <p:spPr>
          <a:xfrm>
            <a:off x="5845350" y="4099400"/>
            <a:ext cx="172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50" y="259900"/>
            <a:ext cx="7125100" cy="42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2707100" y="4504625"/>
            <a:ext cx="42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1"/>
                </a:solidFill>
              </a:rPr>
              <a:t>Plot for temperature variation over time by sensors (After removal of malfunctioning sensors)</a:t>
            </a:r>
            <a:endParaRPr/>
          </a:p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Methodology (Building a linear regression model for entire dataframe)</a:t>
            </a:r>
            <a:endParaRPr b="1" sz="20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786150" y="1010725"/>
            <a:ext cx="8049900" cy="3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</a:rPr>
              <a:t>What is Regression Analysis?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Linear regression is a popular method used for numeric prediction for dependent variable on the basis of the independent variables.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It assumes a linear relationship between the variables.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Simple Linear Regression: Y = m.x +  c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Multiple Linear Regression with two predictor variables: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Y = m</a:t>
            </a:r>
            <a:r>
              <a:rPr baseline="-25000" lang="en-GB" sz="1500">
                <a:solidFill>
                  <a:schemeClr val="dk1"/>
                </a:solidFill>
              </a:rPr>
              <a:t>1</a:t>
            </a:r>
            <a:r>
              <a:rPr lang="en-GB" sz="1500">
                <a:solidFill>
                  <a:schemeClr val="dk1"/>
                </a:solidFill>
              </a:rPr>
              <a:t>x</a:t>
            </a:r>
            <a:r>
              <a:rPr baseline="-25000" lang="en-GB" sz="1500">
                <a:solidFill>
                  <a:schemeClr val="dk1"/>
                </a:solidFill>
              </a:rPr>
              <a:t>1</a:t>
            </a:r>
            <a:r>
              <a:rPr lang="en-GB" sz="1500">
                <a:solidFill>
                  <a:schemeClr val="dk1"/>
                </a:solidFill>
              </a:rPr>
              <a:t> + m</a:t>
            </a:r>
            <a:r>
              <a:rPr baseline="-25000" lang="en-GB" sz="1500">
                <a:solidFill>
                  <a:schemeClr val="dk1"/>
                </a:solidFill>
              </a:rPr>
              <a:t>2</a:t>
            </a:r>
            <a:r>
              <a:rPr lang="en-GB" sz="1500">
                <a:solidFill>
                  <a:schemeClr val="dk1"/>
                </a:solidFill>
              </a:rPr>
              <a:t>x</a:t>
            </a:r>
            <a:r>
              <a:rPr baseline="-25000" lang="en-GB" sz="1500">
                <a:solidFill>
                  <a:schemeClr val="dk1"/>
                </a:solidFill>
              </a:rPr>
              <a:t>2</a:t>
            </a:r>
            <a:r>
              <a:rPr lang="en-GB" sz="1500">
                <a:solidFill>
                  <a:schemeClr val="dk1"/>
                </a:solidFill>
              </a:rPr>
              <a:t> + c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We used TimeSeriesSplit from the scikit-learn library in Python to split training and testing data based on a time variable.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Finally, we used LinearRegression from scikit-learn to build the model based on the training and testing datasets.</a:t>
            </a:r>
            <a:endParaRPr sz="1500"/>
          </a:p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Methodology (</a:t>
            </a:r>
            <a:r>
              <a:rPr b="1" lang="en-GB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Building a linear regression model for seasonal slices)</a:t>
            </a:r>
            <a:endParaRPr b="1" sz="20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4" name="Google Shape;214;p35"/>
          <p:cNvSpPr txBox="1"/>
          <p:nvPr>
            <p:ph idx="4294967295" type="body"/>
          </p:nvPr>
        </p:nvSpPr>
        <p:spPr>
          <a:xfrm>
            <a:off x="786150" y="922500"/>
            <a:ext cx="7571700" cy="3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Due to the lack of data for an effective TimeSeriesSplit, we created seasonal slices of the dataframe by creating a month column and slicing based on that i.e three dataframes for summer, fall, and winter.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Then, the same linear regression model was run for these three seasonal dataframes to check the difference in results from that of the whole dataframe. </a:t>
            </a:r>
            <a:endParaRPr sz="1700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25" y="2826225"/>
            <a:ext cx="3118500" cy="20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667175" y="431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Results and discussion</a:t>
            </a:r>
            <a:endParaRPr b="1" sz="20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222" name="Google Shape;222;p36"/>
          <p:cNvGraphicFramePr/>
          <p:nvPr/>
        </p:nvGraphicFramePr>
        <p:xfrm>
          <a:off x="1357313" y="326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{3C350DDD-22B0-4755-91C7-57939D87B05C}</a:tableStyleId>
              </a:tblPr>
              <a:tblGrid>
                <a:gridCol w="714375"/>
                <a:gridCol w="714375"/>
                <a:gridCol w="714375"/>
                <a:gridCol w="714375"/>
                <a:gridCol w="714375"/>
                <a:gridCol w="714375"/>
                <a:gridCol w="714375"/>
                <a:gridCol w="714375"/>
                <a:gridCol w="714375"/>
              </a:tblGrid>
              <a:tr h="3359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MONTHS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SUMMER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WINTER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hMerge="1"/>
              </a:tr>
              <a:tr h="171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r-squared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rmse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r-squared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rmse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r-squared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rmse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r-squared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rmse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7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Train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5.44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3.84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0.014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4.46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-2.8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8.85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-1.29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5.91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6.07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-0.34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4.07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p36"/>
          <p:cNvSpPr txBox="1"/>
          <p:nvPr/>
        </p:nvSpPr>
        <p:spPr>
          <a:xfrm>
            <a:off x="720075" y="923925"/>
            <a:ext cx="8002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Table showing the R</a:t>
            </a:r>
            <a:r>
              <a:rPr baseline="30000" lang="en-GB" sz="1700">
                <a:solidFill>
                  <a:schemeClr val="dk1"/>
                </a:solidFill>
              </a:rPr>
              <a:t>2</a:t>
            </a:r>
            <a:r>
              <a:rPr lang="en-GB" sz="1700">
                <a:solidFill>
                  <a:schemeClr val="dk1"/>
                </a:solidFill>
              </a:rPr>
              <a:t> score and RMSE values for the training and testing datasets of the whole dataframe, and the seasonal dataframes.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R</a:t>
            </a:r>
            <a:r>
              <a:rPr baseline="30000" lang="en-GB" sz="1700">
                <a:solidFill>
                  <a:schemeClr val="dk1"/>
                </a:solidFill>
              </a:rPr>
              <a:t>2</a:t>
            </a:r>
            <a:r>
              <a:rPr lang="en-GB" sz="1700">
                <a:solidFill>
                  <a:schemeClr val="dk1"/>
                </a:solidFill>
              </a:rPr>
              <a:t> score measures the goodness of the fit of the model. It ranges between 0 and 1. But, the values can also be negative if the model fits the data very poorly.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The RMSE values measures the accuracy of the model. Ideally, it should be as close to zero as possible. 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Results and discussion</a:t>
            </a:r>
            <a:endParaRPr b="1" sz="20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119400" y="1010725"/>
            <a:ext cx="7289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Low accuracy measures - </a:t>
            </a:r>
            <a:r>
              <a:rPr lang="en-GB" sz="1800">
                <a:solidFill>
                  <a:schemeClr val="dk2"/>
                </a:solidFill>
              </a:rPr>
              <a:t>climate is temporally autocorrelated, i.e. two observations that are close to each other in time are similar in measurement - smaller dataset - used summer and fall to predict winter,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Vegetation did not have much significance.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Large dataset across longer time period and considering additional factors might improve accuracy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Another approach - making temperature ordinal or nominal - non-parametric methods like decision tree, k-NN</a:t>
            </a:r>
            <a:endParaRPr sz="1800"/>
          </a:p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idx="4294967295" type="ctrTitle"/>
          </p:nvPr>
        </p:nvSpPr>
        <p:spPr>
          <a:xfrm>
            <a:off x="2269950" y="1991850"/>
            <a:ext cx="4604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Thank you</a:t>
            </a:r>
            <a:endParaRPr b="1" sz="6000"/>
          </a:p>
        </p:txBody>
      </p:sp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References</a:t>
            </a:r>
            <a:endParaRPr b="1"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786150" y="784950"/>
            <a:ext cx="75717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Bazrkar, M. H., Zamani, N., Eslamian, S., Eslamian, A., &amp; Dehghan, Z. (2015). Urbanization and Climate Change. In W. Leal Filho (Ed.),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Handbook of Climate Change Adaptation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619–655). Springer. https://doi.org/10.1007/978-3-642-38670-1_90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Erell, E. (2008). The Application of Urban Climate Research in the Design of Cities.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Advances in Building Energy Research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95–121. https://doi.org/10.3763/aber.2008.0204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UNDESA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(2018). https://www.un.org/development/desa/en/news/population/2018-revision-of-world-urbanization-prospects.html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UNEP. (2017, September 26).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Cities and climate change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UNEP - UN Environment Programme. http://www.unep.org/explore-topics/resource-efficiency/what-we-do/cities/cities-and-climate-change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Webb, B. (2016). The use of urban climatology in local climate change strategies: A comparative perspective.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Planning Studies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1–17. https://doi.org/10.1080/13563475.2016.1169916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Yang, X., Peng, L. L. H., Jiang, Z., Chen, Y., Yao, L., He, Y., &amp; Xu, T. (2020). Impact of urban heat island on energy demand in buildings: Local climate zones in Nanjing.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Energy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260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114279. https://doi.org/10.1016/j.apenergy.2019.114279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Zhou, D., Xiao, J., Bonafoni, S., Berger, C., Deilami, K., Zhou, Y., Frolking, S., Yao, R., Qiao, Z., &amp; Sobrino, J. A. (2019). Satellite Remote Sensing of Surface Urban Heat Islands: Progress, Challenges, and Perspectives.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Sensing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Article 1. https://doi.org/10.3390/rs11010048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531750" y="57359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91EA"/>
                </a:solidFill>
                <a:latin typeface="Roboto Slab ExtraBold"/>
                <a:ea typeface="Roboto Slab ExtraBold"/>
                <a:cs typeface="Roboto Slab ExtraBold"/>
                <a:sym typeface="Roboto Slab ExtraBold"/>
              </a:rPr>
              <a:t>Urban Climate</a:t>
            </a:r>
            <a:endParaRPr sz="2000">
              <a:solidFill>
                <a:srgbClr val="0091EA"/>
              </a:solidFill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127" name="Google Shape;127;p25"/>
          <p:cNvSpPr txBox="1"/>
          <p:nvPr>
            <p:ph idx="4294967295" type="body"/>
          </p:nvPr>
        </p:nvSpPr>
        <p:spPr>
          <a:xfrm>
            <a:off x="730850" y="1464225"/>
            <a:ext cx="75717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0514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Climate change - global issue - urban activities - significant contributors to greenhouse gas emissions</a:t>
            </a:r>
            <a:endParaRPr sz="1700"/>
          </a:p>
          <a:p>
            <a:pPr indent="-20514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Urbanization - increase in exposure to consequences of climate change - most studies focus on global macroclimate - very few on urban microclimates</a:t>
            </a:r>
            <a:endParaRPr sz="1700"/>
          </a:p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564925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91EA"/>
                </a:solidFill>
                <a:latin typeface="Roboto Slab ExtraBold"/>
                <a:ea typeface="Roboto Slab ExtraBold"/>
                <a:cs typeface="Roboto Slab ExtraBold"/>
                <a:sym typeface="Roboto Slab ExtraBold"/>
              </a:rPr>
              <a:t>Purpose of the project</a:t>
            </a:r>
            <a:endParaRPr sz="2000">
              <a:solidFill>
                <a:srgbClr val="0091EA"/>
              </a:solidFill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134" name="Google Shape;134;p26"/>
          <p:cNvSpPr txBox="1"/>
          <p:nvPr>
            <p:ph idx="4294967295" type="body"/>
          </p:nvPr>
        </p:nvSpPr>
        <p:spPr>
          <a:xfrm>
            <a:off x="509625" y="1010725"/>
            <a:ext cx="37953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0514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Urban climate - ‘Urban Heat Island’ - urban areas experience a higher temperature relative to their rural surroundings</a:t>
            </a:r>
            <a:endParaRPr sz="1700"/>
          </a:p>
          <a:p>
            <a:pPr indent="-20514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Focus should be on climate adaptation - green infrastructure. </a:t>
            </a:r>
            <a:endParaRPr sz="1700"/>
          </a:p>
          <a:p>
            <a:pPr indent="-20514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Predict temperature if time and vegetation cover percentage are given.</a:t>
            </a:r>
            <a:endParaRPr sz="1700"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600" y="1089525"/>
            <a:ext cx="4323550" cy="2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5077850" y="3692200"/>
            <a:ext cx="367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https://fect.lk/urban-heat-islands/2021/10/01/</a:t>
            </a:r>
            <a:endParaRPr i="1" sz="900"/>
          </a:p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598100" y="503925"/>
            <a:ext cx="1284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91EA"/>
                </a:solidFill>
                <a:latin typeface="Roboto Slab ExtraBold"/>
                <a:ea typeface="Roboto Slab ExtraBold"/>
                <a:cs typeface="Roboto Slab ExtraBold"/>
                <a:sym typeface="Roboto Slab ExtraBold"/>
              </a:rPr>
              <a:t>Data</a:t>
            </a:r>
            <a:endParaRPr sz="2000">
              <a:solidFill>
                <a:srgbClr val="0091EA"/>
              </a:solidFill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33226" l="0" r="0" t="0"/>
          <a:stretch/>
        </p:blipFill>
        <p:spPr>
          <a:xfrm>
            <a:off x="443250" y="1084475"/>
            <a:ext cx="2641325" cy="3132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4">
            <a:alphaModFix/>
          </a:blip>
          <a:srcRect b="39106" l="0" r="0" t="0"/>
          <a:stretch/>
        </p:blipFill>
        <p:spPr>
          <a:xfrm>
            <a:off x="3251775" y="1084475"/>
            <a:ext cx="5626749" cy="31321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7"/>
          <p:cNvSpPr txBox="1"/>
          <p:nvPr/>
        </p:nvSpPr>
        <p:spPr>
          <a:xfrm>
            <a:off x="790563" y="4293875"/>
            <a:ext cx="194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/>
              <a:t>File 1 - vegetation cover percentage</a:t>
            </a:r>
            <a:endParaRPr i="1" sz="110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0" y="4293863"/>
            <a:ext cx="370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/>
              <a:t>File 2 - temperature measurements</a:t>
            </a:r>
            <a:endParaRPr i="1" sz="1100"/>
          </a:p>
        </p:txBody>
      </p:sp>
      <p:sp>
        <p:nvSpPr>
          <p:cNvPr id="147" name="Google Shape;147;p27"/>
          <p:cNvSpPr txBox="1"/>
          <p:nvPr/>
        </p:nvSpPr>
        <p:spPr>
          <a:xfrm>
            <a:off x="3369825" y="4725150"/>
            <a:ext cx="562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Collected under the supervision of Prof. Raja Sengupta, Bieler school of environment by Alexander Liam</a:t>
            </a:r>
            <a:endParaRPr i="1" sz="900"/>
          </a:p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786150" y="208345"/>
            <a:ext cx="75717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Slab ExtraBold"/>
                <a:ea typeface="Roboto Slab ExtraBold"/>
                <a:cs typeface="Roboto Slab ExtraBold"/>
                <a:sym typeface="Roboto Slab ExtraBold"/>
              </a:rPr>
              <a:t>Sensor distribution across McGill</a:t>
            </a:r>
            <a:endParaRPr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350" y="822270"/>
            <a:ext cx="6805301" cy="3827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91EA"/>
                </a:solidFill>
                <a:latin typeface="Roboto Slab ExtraBold"/>
                <a:ea typeface="Roboto Slab ExtraBold"/>
                <a:cs typeface="Roboto Slab ExtraBold"/>
                <a:sym typeface="Roboto Slab ExtraBold"/>
              </a:rPr>
              <a:t>Methodology</a:t>
            </a:r>
            <a:endParaRPr sz="2000">
              <a:solidFill>
                <a:srgbClr val="0091EA"/>
              </a:solidFill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3182416" y="1088425"/>
            <a:ext cx="2665500" cy="488700"/>
          </a:xfrm>
          <a:prstGeom prst="rect">
            <a:avLst/>
          </a:prstGeom>
          <a:solidFill>
            <a:srgbClr val="E0EEF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 and preparation</a:t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1480325" y="2481736"/>
            <a:ext cx="2665500" cy="488700"/>
          </a:xfrm>
          <a:prstGeom prst="rect">
            <a:avLst/>
          </a:prstGeom>
          <a:solidFill>
            <a:srgbClr val="E0EEF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Linear Regression modelling - I</a:t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4965000" y="3166251"/>
            <a:ext cx="2665500" cy="488700"/>
          </a:xfrm>
          <a:prstGeom prst="rect">
            <a:avLst/>
          </a:prstGeom>
          <a:solidFill>
            <a:srgbClr val="E0EEF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Linear regression modelling - II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4965000" y="2083052"/>
            <a:ext cx="2665500" cy="488700"/>
          </a:xfrm>
          <a:prstGeom prst="rect">
            <a:avLst/>
          </a:prstGeom>
          <a:solidFill>
            <a:srgbClr val="E0EEF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Splitting data into seasons</a:t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3182416" y="4097754"/>
            <a:ext cx="2665500" cy="488700"/>
          </a:xfrm>
          <a:prstGeom prst="rect">
            <a:avLst/>
          </a:prstGeom>
          <a:solidFill>
            <a:srgbClr val="E0EEF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assessment</a:t>
            </a:r>
            <a:endParaRPr/>
          </a:p>
        </p:txBody>
      </p:sp>
      <p:cxnSp>
        <p:nvCxnSpPr>
          <p:cNvPr id="166" name="Google Shape;166;p29"/>
          <p:cNvCxnSpPr>
            <a:stCxn id="161" idx="1"/>
            <a:endCxn id="162" idx="0"/>
          </p:cNvCxnSpPr>
          <p:nvPr/>
        </p:nvCxnSpPr>
        <p:spPr>
          <a:xfrm flipH="1">
            <a:off x="2813116" y="1332775"/>
            <a:ext cx="369300" cy="1149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9"/>
          <p:cNvCxnSpPr>
            <a:stCxn id="162" idx="2"/>
            <a:endCxn id="165" idx="1"/>
          </p:cNvCxnSpPr>
          <p:nvPr/>
        </p:nvCxnSpPr>
        <p:spPr>
          <a:xfrm flipH="1" rot="-5400000">
            <a:off x="2311925" y="3471586"/>
            <a:ext cx="1371600" cy="3693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9"/>
          <p:cNvCxnSpPr>
            <a:stCxn id="161" idx="3"/>
            <a:endCxn id="164" idx="0"/>
          </p:cNvCxnSpPr>
          <p:nvPr/>
        </p:nvCxnSpPr>
        <p:spPr>
          <a:xfrm>
            <a:off x="5847916" y="1332775"/>
            <a:ext cx="449700" cy="7503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9"/>
          <p:cNvCxnSpPr>
            <a:stCxn id="163" idx="2"/>
            <a:endCxn id="165" idx="3"/>
          </p:cNvCxnSpPr>
          <p:nvPr/>
        </p:nvCxnSpPr>
        <p:spPr>
          <a:xfrm rot="5400000">
            <a:off x="5729250" y="3773751"/>
            <a:ext cx="687300" cy="449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9"/>
          <p:cNvCxnSpPr>
            <a:stCxn id="164" idx="2"/>
            <a:endCxn id="163" idx="0"/>
          </p:cNvCxnSpPr>
          <p:nvPr/>
        </p:nvCxnSpPr>
        <p:spPr>
          <a:xfrm>
            <a:off x="6297750" y="2571752"/>
            <a:ext cx="0" cy="59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91EA"/>
                </a:solidFill>
                <a:latin typeface="Roboto"/>
                <a:ea typeface="Roboto"/>
                <a:cs typeface="Roboto"/>
                <a:sym typeface="Roboto"/>
              </a:rPr>
              <a:t>Methodology (</a:t>
            </a:r>
            <a:r>
              <a:rPr b="1" lang="en-GB" sz="2000">
                <a:solidFill>
                  <a:srgbClr val="0091EA"/>
                </a:solidFill>
                <a:latin typeface="Roboto"/>
                <a:ea typeface="Roboto"/>
                <a:cs typeface="Roboto"/>
                <a:sym typeface="Roboto"/>
              </a:rPr>
              <a:t>Data cleaning and preparation</a:t>
            </a:r>
            <a:r>
              <a:rPr lang="en-GB" sz="2000">
                <a:solidFill>
                  <a:srgbClr val="0091E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sz="2000">
              <a:solidFill>
                <a:srgbClr val="0091E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0"/>
          <p:cNvSpPr txBox="1"/>
          <p:nvPr>
            <p:ph idx="4294967295" type="body"/>
          </p:nvPr>
        </p:nvSpPr>
        <p:spPr>
          <a:xfrm>
            <a:off x="786150" y="922500"/>
            <a:ext cx="7571700" cy="3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Used pandas and matplotlib.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Dropping unwanted columns like the ‘impermeable’ column in File 1 and ‘dstemp’, ‘device’, ‘time’ and ‘batv’ from File 2.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Checking for outlier values in the ‘temp’ column through a box plot and </a:t>
            </a:r>
            <a:r>
              <a:rPr lang="en-GB" sz="1700"/>
              <a:t>removing</a:t>
            </a:r>
            <a:r>
              <a:rPr lang="en-GB" sz="1700"/>
              <a:t> those outliers which were due to ‘impossible’ values. </a:t>
            </a:r>
            <a:endParaRPr sz="17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75" y="2500750"/>
            <a:ext cx="3172726" cy="25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400" y="2478338"/>
            <a:ext cx="3398451" cy="26097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91EA"/>
                </a:solidFill>
                <a:latin typeface="Roboto"/>
                <a:ea typeface="Roboto"/>
                <a:cs typeface="Roboto"/>
                <a:sym typeface="Roboto"/>
              </a:rPr>
              <a:t>Methodology (Data cleaning and preparation</a:t>
            </a:r>
            <a:r>
              <a:rPr lang="en-GB" sz="2000">
                <a:solidFill>
                  <a:srgbClr val="0091E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sz="2000">
              <a:solidFill>
                <a:srgbClr val="0091E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1"/>
          <p:cNvSpPr txBox="1"/>
          <p:nvPr>
            <p:ph idx="4294967295" type="body"/>
          </p:nvPr>
        </p:nvSpPr>
        <p:spPr>
          <a:xfrm>
            <a:off x="786150" y="922500"/>
            <a:ext cx="7571700" cy="4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Merged the two CSV files on the ‘device’ column, and checked for null values. No null values due to the ‘inner’ join between the tables.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Removing malfunctioning sensors after plotting graphs for the variation of the temperature over the year by sensor number. Sensors  7 and 13 were removed through this process.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Creating a column for ‘unix_time’ from ‘readable_time’ as the linear regression model does not accept a datetime variable.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Unix time measures time by the number of seconds that have elapsed since June 1, 1970.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450" y="0"/>
            <a:ext cx="6778974" cy="44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2577738" y="4547950"/>
            <a:ext cx="413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1"/>
                </a:solidFill>
              </a:rPr>
              <a:t>Plot</a:t>
            </a:r>
            <a:r>
              <a:rPr i="1" lang="en-GB" sz="1100">
                <a:solidFill>
                  <a:schemeClr val="dk1"/>
                </a:solidFill>
              </a:rPr>
              <a:t> for temperature variation over time by sensors (Before removing malfunctioning sensors)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